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60"/>
  </p:notesMasterIdLst>
  <p:sldIdLst>
    <p:sldId id="336" r:id="rId2"/>
    <p:sldId id="337" r:id="rId3"/>
    <p:sldId id="329" r:id="rId4"/>
    <p:sldId id="330" r:id="rId5"/>
    <p:sldId id="331" r:id="rId6"/>
    <p:sldId id="332" r:id="rId7"/>
    <p:sldId id="333" r:id="rId8"/>
    <p:sldId id="338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322" r:id="rId17"/>
    <p:sldId id="321" r:id="rId18"/>
    <p:sldId id="268" r:id="rId19"/>
    <p:sldId id="269" r:id="rId20"/>
    <p:sldId id="270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4" r:id="rId42"/>
    <p:sldId id="339" r:id="rId43"/>
    <p:sldId id="299" r:id="rId44"/>
    <p:sldId id="340" r:id="rId45"/>
    <p:sldId id="302" r:id="rId46"/>
    <p:sldId id="303" r:id="rId47"/>
    <p:sldId id="305" r:id="rId48"/>
    <p:sldId id="306" r:id="rId49"/>
    <p:sldId id="335" r:id="rId50"/>
    <p:sldId id="309" r:id="rId51"/>
    <p:sldId id="310" r:id="rId52"/>
    <p:sldId id="312" r:id="rId53"/>
    <p:sldId id="313" r:id="rId54"/>
    <p:sldId id="314" r:id="rId55"/>
    <p:sldId id="315" r:id="rId56"/>
    <p:sldId id="316" r:id="rId57"/>
    <p:sldId id="317" r:id="rId58"/>
    <p:sldId id="318" r:id="rId5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26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 sz="4390" dirty="0" smtClean="0">
                <a:solidFill>
                  <a:srgbClr val="FF0000"/>
                </a:solidFill>
              </a:rPr>
              <a:t>成绩构成</a:t>
            </a:r>
            <a:endParaRPr lang="zh-CN" altLang="en-US" sz="4400" dirty="0">
              <a:solidFill>
                <a:srgbClr val="FF0000"/>
              </a:solidFill>
            </a:endParaRPr>
          </a:p>
        </c:rich>
      </c:tx>
      <c:layout>
        <c:manualLayout>
          <c:xMode val="edge"/>
          <c:yMode val="edge"/>
          <c:x val="0"/>
          <c:y val="0"/>
        </c:manualLayout>
      </c:layout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Lbls>
            <c:dLbl>
              <c:idx val="0"/>
              <c:layout>
                <c:manualLayout>
                  <c:x val="-2.6746473097112838E-2"/>
                  <c:y val="3.0585824375398813E-3"/>
                </c:manualLayout>
              </c:layout>
              <c:spPr/>
              <c:txPr>
                <a:bodyPr/>
                <a:lstStyle/>
                <a:p>
                  <a:pPr>
                    <a:defRPr/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5.2600065616797899E-4"/>
                  <c:y val="-0.10176990788461859"/>
                </c:manualLayout>
              </c:layout>
              <c:spPr/>
              <c:txPr>
                <a:bodyPr/>
                <a:lstStyle/>
                <a:p>
                  <a:pPr>
                    <a:defRPr/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考勤</c:v>
                </c:pt>
                <c:pt idx="1">
                  <c:v>课外作业</c:v>
                </c:pt>
                <c:pt idx="2">
                  <c:v>随堂测试</c:v>
                </c:pt>
                <c:pt idx="3">
                  <c:v>期末考试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0.05</c:v>
                </c:pt>
                <c:pt idx="1">
                  <c:v>0.05</c:v>
                </c:pt>
                <c:pt idx="2">
                  <c:v>0.2</c:v>
                </c:pt>
                <c:pt idx="3">
                  <c:v>0.7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 w="25369">
          <a:noFill/>
        </a:ln>
      </c:spPr>
    </c:plotArea>
    <c:plotVisOnly val="1"/>
    <c:dispBlanksAs val="zero"/>
    <c:showDLblsOverMax val="0"/>
  </c:chart>
  <c:txPr>
    <a:bodyPr/>
    <a:lstStyle/>
    <a:p>
      <a:pPr>
        <a:defRPr sz="1796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508347CD-49B2-40C3-BB86-EF4CB3392F4F}" type="datetimeFigureOut">
              <a:rPr lang="zh-CN" altLang="en-US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559CFCB2-38B5-433E-82B2-1255D8F2DF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583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13</a:t>
            </a:r>
            <a:r>
              <a:rPr lang="zh-CN" altLang="en-US" dirty="0" smtClean="0"/>
              <a:t>软件</a:t>
            </a:r>
            <a:r>
              <a:rPr lang="en-US" altLang="zh-CN" dirty="0" smtClean="0"/>
              <a:t>2</a:t>
            </a:r>
            <a:r>
              <a:rPr lang="zh-CN" altLang="en-US" smtClean="0"/>
              <a:t>班</a:t>
            </a: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CFCB2-38B5-433E-82B2-1255D8F2DFD6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849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839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C2550CF-6D49-454E-987F-8B13827C14C4}" type="slidenum">
              <a:rPr lang="zh-CN" altLang="en-US" smtClean="0"/>
              <a:pPr eaLnBrk="1" hangingPunct="1"/>
              <a:t>24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752651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13</a:t>
            </a:r>
            <a:r>
              <a:rPr lang="zh-CN" altLang="en-US" dirty="0" smtClean="0"/>
              <a:t>软件</a:t>
            </a:r>
            <a:r>
              <a:rPr lang="en-US" altLang="zh-CN" dirty="0" smtClean="0"/>
              <a:t>1</a:t>
            </a:r>
            <a:r>
              <a:rPr lang="zh-CN" altLang="en-US" smtClean="0"/>
              <a:t>班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CFCB2-38B5-433E-82B2-1255D8F2DFD6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288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0019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3171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12</a:t>
            </a:r>
            <a:r>
              <a:rPr lang="zh-CN" altLang="en-US" smtClean="0"/>
              <a:t>软工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CFCB2-38B5-433E-82B2-1255D8F2DFD6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870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14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CFCB2-38B5-433E-82B2-1255D8F2DFD6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665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30D42B-41CB-4DDF-827C-11156E3EFFAD}" type="datetimeFigureOut">
              <a:rPr lang="zh-CN" altLang="en-US" smtClean="0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D2D402-FE0D-4E31-A857-9374903576A2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0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E6FDD7-626D-498D-B88D-85679474297E}" type="datetimeFigureOut">
              <a:rPr lang="zh-CN" altLang="en-US" smtClean="0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74028A-69E5-4C8C-B1A5-EBE88FF36A1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02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3FA87F-CA2D-4766-95C1-1CEF08638F93}" type="datetimeFigureOut">
              <a:rPr lang="zh-CN" altLang="en-US" smtClean="0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A6F500-4AB1-49F8-BD8E-F6958E9543D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550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874B2F-D934-4AE9-ADAF-5BE44F12D402}" type="datetimeFigureOut">
              <a:rPr lang="zh-CN" altLang="en-US" smtClean="0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B0DD06-119F-4D77-BC69-8D24EAFF4FFB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86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2BEF12-2023-41EA-B0AB-1B42A0360DAB}" type="datetimeFigureOut">
              <a:rPr lang="zh-CN" altLang="en-US" smtClean="0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F31F2E-C02B-4903-AA74-541226A745F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169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C4B4F9-C8B3-4695-AD9E-E7D7E61C9A74}" type="datetimeFigureOut">
              <a:rPr lang="zh-CN" altLang="en-US" smtClean="0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D49524-5869-4619-BB1A-4C3D920E519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54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246879-F613-418B-8313-0A61A4372B6C}" type="datetimeFigureOut">
              <a:rPr lang="zh-CN" altLang="en-US" smtClean="0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C6B1B1-70DD-49AA-A71F-6E7D30A739E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96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9BB2E4D-08D3-4ABA-9357-F697E24B8D50}" type="datetimeFigureOut">
              <a:rPr lang="zh-CN" altLang="en-US" smtClean="0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94A5B3-AF7F-4DC2-B83E-29423D948CD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37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6611C5-BF5A-4A62-AC65-62377D12DED3}" type="datetimeFigureOut">
              <a:rPr lang="zh-CN" altLang="en-US" smtClean="0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7FCCE6-890E-4B91-A5D1-836380382B9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00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E3B858-71F4-45D7-9D49-7C9AD58EE7B3}" type="datetimeFigureOut">
              <a:rPr lang="zh-CN" altLang="en-US" smtClean="0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82A9E-E30C-46EB-9C0A-B38E87874FA8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196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A37B06-ABDA-431B-88B1-4B584BDD9D8A}" type="datetimeFigureOut">
              <a:rPr lang="zh-CN" altLang="en-US" smtClean="0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4AD674-33F0-4497-A579-F5187F73672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888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FCC70E1-D5EF-43AF-B912-428C071CC9A8}" type="datetimeFigureOut">
              <a:rPr lang="zh-CN" altLang="en-US" smtClean="0"/>
              <a:pPr>
                <a:defRPr/>
              </a:pPr>
              <a:t>2016/9/7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1088594-58D4-45CC-A9D0-87AFBD943296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68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</a:t>
            </a:r>
            <a:endParaRPr lang="zh-CN" altLang="en-US" dirty="0" smtClean="0"/>
          </a:p>
        </p:txBody>
      </p:sp>
      <p:sp>
        <p:nvSpPr>
          <p:cNvPr id="2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 smtClean="0"/>
              <a:t>主讲教师：蔡明 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电话：</a:t>
            </a:r>
            <a:r>
              <a:rPr lang="en-US" altLang="zh-CN" dirty="0" smtClean="0"/>
              <a:t>18559037747</a:t>
            </a:r>
          </a:p>
          <a:p>
            <a:pPr eaLnBrk="1" hangingPunct="1">
              <a:defRPr/>
            </a:pPr>
            <a:r>
              <a:rPr lang="zh-CN" altLang="en-US" dirty="0" smtClean="0"/>
              <a:t>邮箱：</a:t>
            </a:r>
            <a:r>
              <a:rPr lang="en-US" altLang="zh-CN" dirty="0" smtClean="0"/>
              <a:t>caiming@xujc.com</a:t>
            </a:r>
          </a:p>
          <a:p>
            <a:pPr eaLnBrk="1" hangingPunct="1">
              <a:defRPr/>
            </a:pPr>
            <a:r>
              <a:rPr lang="zh-CN" altLang="en-US" dirty="0" smtClean="0"/>
              <a:t>课件下载地址：</a:t>
            </a:r>
            <a:r>
              <a:rPr lang="en-US" altLang="zh-CN" dirty="0" smtClean="0"/>
              <a:t>http</a:t>
            </a:r>
            <a:r>
              <a:rPr lang="en-US" altLang="zh-CN" smtClean="0"/>
              <a:t>://teach.xujc.com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2968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计算机系统的逻辑结构</a:t>
            </a:r>
          </a:p>
        </p:txBody>
      </p:sp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70" y="1428750"/>
            <a:ext cx="8953874" cy="480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操作系统的作用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介于硬件和用户之间的程序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管理计算机资源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为应用程序提供基础</a:t>
            </a:r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en-US" altLang="zh-CN" dirty="0" smtClean="0"/>
              <a:t>IE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WMP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算操作系统吗？</a:t>
            </a:r>
            <a:endParaRPr lang="en-US" altLang="zh-CN" dirty="0" smtClean="0"/>
          </a:p>
        </p:txBody>
      </p:sp>
      <p:pic>
        <p:nvPicPr>
          <p:cNvPr id="19461" name="Picture 5" descr="http://findicons.com/files/icons/986/aeon/256/wm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4643438"/>
            <a:ext cx="2214562" cy="221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8" descr="C:\Documents and Settings\caiming\桌面\1235213138-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500563"/>
            <a:ext cx="474345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操作系统的目标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01050" cy="4525963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大型机：资源利用率最大化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台式机：支持各种应用程序和游戏、性能好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便携机：可用性、节能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嵌入式计算机：智能化，操作便捷</a:t>
            </a:r>
          </a:p>
        </p:txBody>
      </p:sp>
      <p:pic>
        <p:nvPicPr>
          <p:cNvPr id="25604" name="Picture 5" descr="http://image.jdol.com.cn/news/img/201105/6faa4d9f67ed47aca2bcce6070718f5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1" y="4098461"/>
            <a:ext cx="2928937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推动操作系统发展的动力</a:t>
            </a:r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计算机系统资源利用率：多道批处理、多用户</a:t>
            </a:r>
          </a:p>
          <a:p>
            <a:pPr eaLnBrk="1" hangingPunct="1"/>
            <a:r>
              <a:rPr lang="zh-CN" altLang="en-US" dirty="0" smtClean="0"/>
              <a:t>用户层面：人机交互、图像界面</a:t>
            </a:r>
          </a:p>
          <a:p>
            <a:pPr eaLnBrk="1" hangingPunct="1"/>
            <a:r>
              <a:rPr lang="zh-CN" altLang="en-US" dirty="0" smtClean="0"/>
              <a:t>硬件更新换代：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位机到</a:t>
            </a:r>
            <a:r>
              <a:rPr lang="en-US" altLang="zh-CN" dirty="0" smtClean="0"/>
              <a:t>64</a:t>
            </a:r>
            <a:r>
              <a:rPr lang="zh-CN" altLang="en-US" dirty="0" smtClean="0"/>
              <a:t>位机、触摸屏</a:t>
            </a:r>
          </a:p>
          <a:p>
            <a:pPr eaLnBrk="1" hangingPunct="1"/>
            <a:r>
              <a:rPr lang="zh-CN" altLang="en-US" dirty="0" smtClean="0"/>
              <a:t>计算机体系结构发展：多处理机、网络、云</a:t>
            </a:r>
          </a:p>
          <a:p>
            <a:pPr eaLnBrk="1" hangingPunct="1"/>
            <a:r>
              <a:rPr lang="zh-CN" altLang="en-US" dirty="0" smtClean="0"/>
              <a:t>新的应用需求：多媒体</a:t>
            </a:r>
          </a:p>
          <a:p>
            <a:pPr eaLnBrk="1" hangingPunct="1"/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操作系统导论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操作系统概述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dirty="0" smtClean="0"/>
              <a:t>操作系统的发展历程</a:t>
            </a:r>
            <a:endParaRPr lang="en-US" altLang="zh-CN" dirty="0" smtClean="0"/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操作系统的特点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操作系统的主要功能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操作系统的发展历程</a:t>
            </a:r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未配置操作系统的计算机系统</a:t>
            </a:r>
          </a:p>
          <a:p>
            <a:pPr eaLnBrk="1" hangingPunct="1"/>
            <a:r>
              <a:rPr lang="zh-CN" altLang="en-US" dirty="0" smtClean="0"/>
              <a:t>单道批处理系统</a:t>
            </a:r>
          </a:p>
          <a:p>
            <a:pPr eaLnBrk="1" hangingPunct="1"/>
            <a:r>
              <a:rPr lang="zh-CN" altLang="en-US" dirty="0" smtClean="0"/>
              <a:t>多道批处理系统</a:t>
            </a:r>
          </a:p>
          <a:p>
            <a:pPr eaLnBrk="1" hangingPunct="1"/>
            <a:r>
              <a:rPr lang="zh-CN" altLang="en-US" dirty="0" smtClean="0"/>
              <a:t>分时系统</a:t>
            </a:r>
          </a:p>
          <a:p>
            <a:pPr eaLnBrk="1" hangingPunct="1"/>
            <a:r>
              <a:rPr lang="zh-CN" altLang="en-US" dirty="0" smtClean="0"/>
              <a:t>实时系统</a:t>
            </a:r>
          </a:p>
          <a:p>
            <a:pPr eaLnBrk="1" hangingPunct="1"/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未</a:t>
            </a:r>
            <a:r>
              <a:rPr lang="zh-CN" altLang="en-US" dirty="0"/>
              <a:t>配置操作系统的计算机系统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Tx/>
              <a:buAutoNum type="circleNumDbPlain"/>
            </a:pPr>
            <a:r>
              <a:rPr kumimoji="1" lang="zh-CN" altLang="en-US" smtClean="0">
                <a:solidFill>
                  <a:srgbClr val="0000FF"/>
                </a:solidFill>
              </a:rPr>
              <a:t>联机输入输出方式</a:t>
            </a:r>
          </a:p>
          <a:p>
            <a:pPr lvl="1" eaLnBrk="1" hangingPunct="1"/>
            <a:r>
              <a:rPr lang="zh-CN" altLang="en-US" smtClean="0"/>
              <a:t>输入输出：穿孔纸带</a:t>
            </a:r>
            <a:endParaRPr lang="en-US" altLang="zh-CN" smtClean="0"/>
          </a:p>
          <a:p>
            <a:pPr lvl="1" eaLnBrk="1" hangingPunct="1"/>
            <a:r>
              <a:rPr lang="zh-CN" altLang="en-US" smtClean="0"/>
              <a:t>缺点：资源利用率低</a:t>
            </a:r>
          </a:p>
        </p:txBody>
      </p:sp>
      <p:pic>
        <p:nvPicPr>
          <p:cNvPr id="29700" name="Picture 2" descr="C:\Users\Administrator\Desktop\060659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3429000"/>
            <a:ext cx="520065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未</a:t>
            </a:r>
            <a:r>
              <a:rPr lang="zh-CN" altLang="en-US" dirty="0"/>
              <a:t>配置操作系统的计算机系统</a:t>
            </a:r>
          </a:p>
        </p:txBody>
      </p:sp>
      <p:sp>
        <p:nvSpPr>
          <p:cNvPr id="3072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Tx/>
              <a:buAutoNum type="circleNumDbPlain" startAt="2"/>
            </a:pPr>
            <a:r>
              <a:rPr kumimoji="1" lang="zh-CN" altLang="en-US" smtClean="0">
                <a:solidFill>
                  <a:srgbClr val="0000FF"/>
                </a:solidFill>
              </a:rPr>
              <a:t>脱机输入输出方式</a:t>
            </a:r>
            <a:endParaRPr kumimoji="1" lang="en-US" altLang="zh-CN" smtClean="0">
              <a:solidFill>
                <a:srgbClr val="0000FF"/>
              </a:solidFill>
            </a:endParaRPr>
          </a:p>
          <a:p>
            <a:pPr lvl="1" eaLnBrk="1" hangingPunct="1"/>
            <a:r>
              <a:rPr kumimoji="1" lang="zh-CN" altLang="en-US" sz="3200" smtClean="0"/>
              <a:t>减少</a:t>
            </a:r>
            <a:r>
              <a:rPr kumimoji="1" lang="en-US" altLang="zh-CN" sz="3200" smtClean="0"/>
              <a:t>CPU</a:t>
            </a:r>
            <a:r>
              <a:rPr kumimoji="1" lang="zh-CN" altLang="en-US" sz="3200" smtClean="0"/>
              <a:t>空闲时间</a:t>
            </a:r>
            <a:endParaRPr kumimoji="1" lang="en-US" altLang="zh-CN" sz="3200" smtClean="0"/>
          </a:p>
          <a:p>
            <a:pPr lvl="1" eaLnBrk="1" hangingPunct="1"/>
            <a:r>
              <a:rPr kumimoji="1" lang="zh-CN" altLang="en-US" sz="3200" smtClean="0"/>
              <a:t>提高</a:t>
            </a:r>
            <a:r>
              <a:rPr kumimoji="1" lang="en-US" altLang="zh-CN" sz="3200" smtClean="0"/>
              <a:t>I/O</a:t>
            </a:r>
            <a:r>
              <a:rPr kumimoji="1" lang="zh-CN" altLang="en-US" sz="3200" smtClean="0"/>
              <a:t>速度</a:t>
            </a: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3429000"/>
            <a:ext cx="5575300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eaLnBrk="1" hangingPunct="1"/>
            <a:r>
              <a:rPr lang="zh-CN" altLang="en-US" dirty="0" smtClean="0"/>
              <a:t>单道批处理系统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251520" y="1600200"/>
            <a:ext cx="3614738" cy="4525963"/>
          </a:xfrm>
        </p:spPr>
        <p:txBody>
          <a:bodyPr/>
          <a:lstStyle/>
          <a:p>
            <a:pPr eaLnBrk="1" hangingPunct="1"/>
            <a:r>
              <a:rPr kumimoji="1" lang="zh-CN" altLang="en-US" dirty="0" smtClean="0"/>
              <a:t>输入一批作业到磁带中</a:t>
            </a:r>
            <a:endParaRPr kumimoji="1" lang="en-US" altLang="zh-CN" dirty="0" smtClean="0"/>
          </a:p>
          <a:p>
            <a:pPr eaLnBrk="1" hangingPunct="1"/>
            <a:r>
              <a:rPr kumimoji="1" lang="zh-CN" altLang="en-US" dirty="0" smtClean="0"/>
              <a:t>监督程序按顺序调度作业</a:t>
            </a:r>
            <a:endParaRPr kumimoji="1" lang="en-US" altLang="zh-CN" dirty="0" smtClean="0"/>
          </a:p>
          <a:p>
            <a:pPr eaLnBrk="1" hangingPunct="1"/>
            <a:r>
              <a:rPr kumimoji="1" lang="zh-CN" altLang="en-US" dirty="0" smtClean="0"/>
              <a:t>内存中只有一个作业</a:t>
            </a:r>
            <a:endParaRPr lang="zh-CN" altLang="en-US" dirty="0" smtClean="0"/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285875"/>
            <a:ext cx="5580112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单道批处理系统的特点</a:t>
            </a:r>
          </a:p>
        </p:txBody>
      </p:sp>
      <p:sp>
        <p:nvSpPr>
          <p:cNvPr id="327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1" lang="en-US" altLang="zh-CN" dirty="0" smtClean="0"/>
              <a:t>I/O</a:t>
            </a:r>
            <a:r>
              <a:rPr kumimoji="1" lang="zh-CN" altLang="en-US" dirty="0" smtClean="0"/>
              <a:t>操作时，</a:t>
            </a:r>
            <a:r>
              <a:rPr kumimoji="1" lang="en-US" altLang="zh-CN" dirty="0" smtClean="0"/>
              <a:t>CPU</a:t>
            </a:r>
            <a:r>
              <a:rPr kumimoji="1" lang="zh-CN" altLang="en-US" dirty="0" smtClean="0"/>
              <a:t>处于等待状态</a:t>
            </a:r>
            <a:endParaRPr kumimoji="1" lang="en-US" altLang="zh-CN" dirty="0" smtClean="0"/>
          </a:p>
        </p:txBody>
      </p:sp>
      <p:pic>
        <p:nvPicPr>
          <p:cNvPr id="3277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000374"/>
            <a:ext cx="9018874" cy="2948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课外作业提交方式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altLang="zh-CN" dirty="0" smtClean="0"/>
              <a:t>http://teach.xujc.com</a:t>
            </a:r>
            <a:r>
              <a:rPr lang="zh-CN" altLang="en-US" dirty="0" smtClean="0"/>
              <a:t>提交到“操作系统作业上传”文件夹中，提交密码：</a:t>
            </a:r>
            <a:r>
              <a:rPr lang="en-US" altLang="zh-CN" smtClean="0">
                <a:solidFill>
                  <a:srgbClr val="FF0000"/>
                </a:solidFill>
              </a:rPr>
              <a:t>system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eaLnBrk="1" hangingPunct="1">
              <a:buFont typeface="Wingdings 2" pitchFamily="18" charset="2"/>
              <a:buNone/>
            </a:pPr>
            <a:r>
              <a:rPr lang="zh-CN" altLang="en-US" u="sng" dirty="0" smtClean="0"/>
              <a:t>要求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eaLnBrk="1" hangingPunct="1">
              <a:buFont typeface="Wingdings 2" pitchFamily="18" charset="2"/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、使用</a:t>
            </a:r>
            <a:r>
              <a:rPr lang="en-US" altLang="zh-CN" dirty="0" smtClean="0"/>
              <a:t>doc/</a:t>
            </a:r>
            <a:r>
              <a:rPr lang="en-US" altLang="zh-CN" dirty="0" err="1" smtClean="0"/>
              <a:t>docx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txt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eaLnBrk="1" hangingPunct="1">
              <a:buFont typeface="Wingdings 2" pitchFamily="18" charset="2"/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、每次作业的文件名不要重复，否则会覆盖上一次提交的文件</a:t>
            </a:r>
            <a:endParaRPr lang="en-US" altLang="zh-CN" dirty="0" smtClean="0"/>
          </a:p>
          <a:p>
            <a:pPr eaLnBrk="1" hangingPunct="1">
              <a:buFont typeface="Wingdings 2" pitchFamily="18" charset="2"/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提交期限</a:t>
            </a:r>
            <a:r>
              <a:rPr lang="zh-CN" altLang="en-US" dirty="0" smtClean="0"/>
              <a:t>为作业布置当周的周日晚</a:t>
            </a:r>
          </a:p>
        </p:txBody>
      </p:sp>
    </p:spTree>
    <p:extLst>
      <p:ext uri="{BB962C8B-B14F-4D97-AF65-F5344CB8AC3E}">
        <p14:creationId xmlns:p14="http://schemas.microsoft.com/office/powerpoint/2010/main" val="66008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多道批处理系统</a:t>
            </a:r>
          </a:p>
        </p:txBody>
      </p:sp>
      <p:sp>
        <p:nvSpPr>
          <p:cNvPr id="337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内存中保持多道作业</a:t>
            </a:r>
          </a:p>
          <a:p>
            <a:pPr eaLnBrk="1" hangingPunct="1"/>
            <a:r>
              <a:rPr lang="zh-CN" altLang="en-US" dirty="0" smtClean="0"/>
              <a:t>当作业等待</a:t>
            </a:r>
            <a:r>
              <a:rPr lang="en-US" altLang="zh-CN" dirty="0" smtClean="0"/>
              <a:t>I/O</a:t>
            </a:r>
            <a:r>
              <a:rPr lang="zh-CN" altLang="en-US" dirty="0" smtClean="0"/>
              <a:t>操作时，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切换到其他作业</a:t>
            </a:r>
          </a:p>
        </p:txBody>
      </p:sp>
      <p:pic>
        <p:nvPicPr>
          <p:cNvPr id="337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13099"/>
            <a:ext cx="8928992" cy="351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多道批处理系统的特点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571500" indent="-514350">
              <a:defRPr/>
            </a:pPr>
            <a:r>
              <a:rPr lang="en-US" altLang="zh-CN" dirty="0" smtClean="0"/>
              <a:t>CPU</a:t>
            </a:r>
            <a:r>
              <a:rPr lang="zh-CN" altLang="en-US" dirty="0" smtClean="0"/>
              <a:t>、内存、</a:t>
            </a:r>
            <a:r>
              <a:rPr lang="en-US" altLang="zh-CN" dirty="0" smtClean="0"/>
              <a:t>I/O</a:t>
            </a:r>
            <a:r>
              <a:rPr lang="zh-CN" altLang="en-US" dirty="0" smtClean="0"/>
              <a:t>设备使用率高</a:t>
            </a:r>
          </a:p>
          <a:p>
            <a:pPr marL="571500" indent="-514350">
              <a:defRPr/>
            </a:pPr>
            <a:r>
              <a:rPr lang="zh-CN" altLang="en-US" dirty="0" smtClean="0"/>
              <a:t>系统吞吐量大 ，作业切换频率低</a:t>
            </a:r>
          </a:p>
          <a:p>
            <a:pPr marL="571500" indent="-514350">
              <a:defRPr/>
            </a:pPr>
            <a:r>
              <a:rPr lang="zh-CN" altLang="en-US" dirty="0" smtClean="0"/>
              <a:t>平均周转时间长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多道批处理系统需要解决的问题</a:t>
            </a:r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争用</a:t>
            </a:r>
            <a:r>
              <a:rPr lang="en-US" altLang="zh-CN" dirty="0" smtClean="0"/>
              <a:t>CPU</a:t>
            </a:r>
            <a:r>
              <a:rPr lang="zh-CN" altLang="en-US" dirty="0" smtClean="0"/>
              <a:t>问题</a:t>
            </a:r>
          </a:p>
          <a:p>
            <a:r>
              <a:rPr lang="zh-CN" altLang="en-US" dirty="0" smtClean="0"/>
              <a:t>内存分配和保护问题</a:t>
            </a:r>
          </a:p>
          <a:p>
            <a:r>
              <a:rPr lang="en-US" altLang="zh-CN" dirty="0" smtClean="0"/>
              <a:t>I/O</a:t>
            </a:r>
            <a:r>
              <a:rPr lang="zh-CN" altLang="en-US" dirty="0" smtClean="0"/>
              <a:t>设备分配问题</a:t>
            </a:r>
          </a:p>
          <a:p>
            <a:r>
              <a:rPr lang="zh-CN" altLang="en-US" dirty="0" smtClean="0"/>
              <a:t>文件的组织和管理问题</a:t>
            </a:r>
          </a:p>
          <a:p>
            <a:r>
              <a:rPr lang="zh-CN" altLang="en-US" dirty="0" smtClean="0"/>
              <a:t>作业管理问题</a:t>
            </a:r>
          </a:p>
          <a:p>
            <a:r>
              <a:rPr lang="zh-CN" altLang="en-US" dirty="0" smtClean="0"/>
              <a:t>用户与系统的接口问题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分时系统</a:t>
            </a: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在一台主机上连接了多个终端</a:t>
            </a:r>
            <a:endParaRPr lang="en-US" altLang="zh-CN" dirty="0" smtClean="0"/>
          </a:p>
          <a:p>
            <a:r>
              <a:rPr lang="zh-CN" altLang="en-US" dirty="0" smtClean="0"/>
              <a:t>终端只有显示器和键盘</a:t>
            </a:r>
            <a:endParaRPr lang="en-US" altLang="zh-CN" dirty="0" smtClean="0"/>
          </a:p>
          <a:p>
            <a:r>
              <a:rPr lang="zh-CN" altLang="en-US" dirty="0" smtClean="0"/>
              <a:t>终端共享主机资源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主机分时响应终端命令</a:t>
            </a:r>
          </a:p>
        </p:txBody>
      </p:sp>
      <p:pic>
        <p:nvPicPr>
          <p:cNvPr id="36868" name="Picture 2" descr="http://cai.jstvu.edu.cn/cai/caozuoxitong/content/kcjj/ch1/image/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3803650"/>
            <a:ext cx="3067050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实时系统</a:t>
            </a:r>
          </a:p>
        </p:txBody>
      </p:sp>
      <p:sp>
        <p:nvSpPr>
          <p:cNvPr id="37891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35400" cy="4686300"/>
          </a:xfrm>
        </p:spPr>
        <p:txBody>
          <a:bodyPr/>
          <a:lstStyle/>
          <a:p>
            <a:pPr eaLnBrk="1" hangingPunct="1"/>
            <a:r>
              <a:rPr kumimoji="1" lang="zh-CN" altLang="en-US" dirty="0" smtClean="0"/>
              <a:t>系统在规定的时间内完成所有实时任务。</a:t>
            </a:r>
            <a:endParaRPr kumimoji="1" lang="en-US" altLang="zh-CN" dirty="0" smtClean="0"/>
          </a:p>
          <a:p>
            <a:pPr eaLnBrk="1" hangingPunct="1"/>
            <a:r>
              <a:rPr lang="zh-CN" altLang="en-US" dirty="0" smtClean="0"/>
              <a:t>特点：及时性高、系统可靠性高</a:t>
            </a:r>
          </a:p>
        </p:txBody>
      </p:sp>
      <p:pic>
        <p:nvPicPr>
          <p:cNvPr id="37892" name="Picture 2" descr="http://season.ouc.edu.cn/qizhi/UploadFiles_8084/200810/20081028145336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524000"/>
            <a:ext cx="3851275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实时系统的类型</a:t>
            </a:r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工业（武器）控制系统</a:t>
            </a:r>
          </a:p>
          <a:p>
            <a:r>
              <a:rPr lang="zh-CN" altLang="en-US" dirty="0" smtClean="0"/>
              <a:t>信息查询系统</a:t>
            </a:r>
          </a:p>
          <a:p>
            <a:r>
              <a:rPr lang="zh-CN" altLang="en-US" dirty="0" smtClean="0"/>
              <a:t>多媒体系统</a:t>
            </a:r>
          </a:p>
          <a:p>
            <a:r>
              <a:rPr lang="zh-CN" altLang="en-US" dirty="0" smtClean="0"/>
              <a:t>嵌入式系统</a:t>
            </a:r>
          </a:p>
          <a:p>
            <a:pPr eaLnBrk="1" hangingPunct="1"/>
            <a:endParaRPr lang="zh-CN" altLang="en-US" dirty="0" smtClean="0"/>
          </a:p>
        </p:txBody>
      </p:sp>
      <p:pic>
        <p:nvPicPr>
          <p:cNvPr id="38916" name="Picture 1" descr="C:\Users\Administrator\Desktop\9c2c0ea1jw1dw2aw6apfd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132856"/>
            <a:ext cx="4608512" cy="459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实时任务的类型</a:t>
            </a:r>
            <a:endParaRPr lang="en-US" altLang="zh-CN" dirty="0" smtClean="0"/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周期性和非周期性</a:t>
            </a:r>
            <a:endParaRPr lang="en-US" altLang="zh-CN" dirty="0" smtClean="0"/>
          </a:p>
          <a:p>
            <a:r>
              <a:rPr lang="zh-CN" altLang="en-US" dirty="0" smtClean="0"/>
              <a:t>硬实时和软实时：是否严格按照截止时间要求</a:t>
            </a:r>
          </a:p>
          <a:p>
            <a:pPr eaLnBrk="1" hangingPunct="1"/>
            <a:endParaRPr lang="zh-CN" altLang="en-US" dirty="0" smtClean="0"/>
          </a:p>
        </p:txBody>
      </p:sp>
      <p:pic>
        <p:nvPicPr>
          <p:cNvPr id="39940" name="Picture 1" descr="C:\Users\Administrator\Desktop\xin_093030505113984317763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429000"/>
            <a:ext cx="4762500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操作系统导论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操作系统概述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操作系统的发展历程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dirty="0" smtClean="0"/>
              <a:t>操作系统的特点</a:t>
            </a:r>
            <a:endParaRPr lang="en-US" altLang="zh-CN" dirty="0" smtClean="0"/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操作系统的主要功能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操作系统的特点</a:t>
            </a:r>
          </a:p>
        </p:txBody>
      </p:sp>
      <p:sp>
        <p:nvSpPr>
          <p:cNvPr id="419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批处理系统：高资源利用率和系统吞吐量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分时系统：及时响应终端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实时系统：实时性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共同特点：并发、共享、虚拟、异步、多线程、微内核、网络化、多媒体。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并发</a:t>
            </a: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1" lang="zh-CN" altLang="en-US" dirty="0" smtClean="0">
                <a:solidFill>
                  <a:srgbClr val="FF0000"/>
                </a:solidFill>
              </a:rPr>
              <a:t>并发</a:t>
            </a:r>
            <a:r>
              <a:rPr kumimoji="1" lang="zh-CN" altLang="en-US" dirty="0" smtClean="0"/>
              <a:t>：多个事件在同一时间间隔内发生。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引入进程的系统中，同一个程序的计算和</a:t>
            </a:r>
            <a:r>
              <a:rPr kumimoji="1" lang="en-US" altLang="zh-CN" dirty="0" smtClean="0"/>
              <a:t>I/O</a:t>
            </a:r>
            <a:r>
              <a:rPr kumimoji="1" lang="zh-CN" altLang="en-US" dirty="0" smtClean="0"/>
              <a:t>部分可以并发执行。</a:t>
            </a:r>
          </a:p>
          <a:p>
            <a:pPr lvl="1"/>
            <a:r>
              <a:rPr kumimoji="1" lang="zh-CN" altLang="en-US" dirty="0" smtClean="0">
                <a:solidFill>
                  <a:srgbClr val="FF0000"/>
                </a:solidFill>
              </a:rPr>
              <a:t>进程</a:t>
            </a:r>
            <a:r>
              <a:rPr kumimoji="1" lang="zh-CN" altLang="en-US" dirty="0" smtClean="0"/>
              <a:t>：系统中能独立运行并作为资源分配的基本单位，由一组机器指令、数据和堆栈等组成的，是独立运行的活动实体。</a:t>
            </a:r>
          </a:p>
          <a:p>
            <a:pPr eaLnBrk="1" hangingPunct="1"/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143500"/>
            <a:ext cx="8229600" cy="1714500"/>
          </a:xfrm>
        </p:spPr>
        <p:txBody>
          <a:bodyPr>
            <a:noAutofit/>
          </a:bodyPr>
          <a:lstStyle/>
          <a:p>
            <a:r>
              <a:rPr lang="zh-CN" altLang="en-US" dirty="0"/>
              <a:t>全勤才能</a:t>
            </a:r>
            <a:r>
              <a:rPr lang="zh-CN" altLang="en-US" dirty="0" smtClean="0"/>
              <a:t>得到考勤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作业全做才能得到作业分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/>
              <a:t>小</a:t>
            </a:r>
            <a:r>
              <a:rPr lang="zh-CN" altLang="en-US" dirty="0" smtClean="0"/>
              <a:t>测</a:t>
            </a:r>
            <a:r>
              <a:rPr lang="en-US" altLang="zh-CN" dirty="0" smtClean="0"/>
              <a:t>2</a:t>
            </a:r>
            <a:r>
              <a:rPr lang="zh-CN" altLang="en-US" dirty="0" smtClean="0"/>
              <a:t>次，每次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</a:t>
            </a:r>
            <a:endParaRPr lang="zh-CN" altLang="en-US" dirty="0"/>
          </a:p>
        </p:txBody>
      </p:sp>
      <p:graphicFrame>
        <p:nvGraphicFramePr>
          <p:cNvPr id="2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6647253"/>
              </p:ext>
            </p:extLst>
          </p:nvPr>
        </p:nvGraphicFramePr>
        <p:xfrm>
          <a:off x="1550988" y="693738"/>
          <a:ext cx="5994400" cy="4787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共享</a:t>
            </a:r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1" lang="zh-CN" altLang="en-US" dirty="0" smtClean="0">
                <a:solidFill>
                  <a:srgbClr val="FF0000"/>
                </a:solidFill>
              </a:rPr>
              <a:t>共享</a:t>
            </a:r>
            <a:r>
              <a:rPr kumimoji="1" lang="zh-CN" altLang="en-US" dirty="0" smtClean="0"/>
              <a:t>：系统中的资源，可供内存中多个并发执行的进程共同使用。</a:t>
            </a:r>
            <a:endParaRPr kumimoji="1" lang="en-US" altLang="zh-CN" dirty="0" smtClean="0"/>
          </a:p>
          <a:p>
            <a:pPr eaLnBrk="1" hangingPunct="1"/>
            <a:r>
              <a:rPr kumimoji="1" lang="zh-CN" altLang="en-US" dirty="0" smtClean="0"/>
              <a:t>实现资源共享的方式：</a:t>
            </a:r>
            <a:endParaRPr kumimoji="1" lang="en-US" altLang="zh-CN" dirty="0" smtClean="0"/>
          </a:p>
          <a:p>
            <a:pPr marL="971550" lvl="1" indent="-514350" eaLnBrk="1" hangingPunct="1">
              <a:buFont typeface="Maiandra GD" pitchFamily="34" charset="0"/>
              <a:buAutoNum type="arabicPeriod"/>
            </a:pPr>
            <a:r>
              <a:rPr kumimoji="1" lang="zh-CN" altLang="en-US" dirty="0" smtClean="0"/>
              <a:t>互斥共享方式：打印机、磁带机</a:t>
            </a:r>
            <a:endParaRPr kumimoji="1" lang="zh-CN" altLang="en-US" sz="3600" dirty="0" smtClean="0"/>
          </a:p>
          <a:p>
            <a:pPr marL="971550" lvl="1" indent="-514350" eaLnBrk="1" hangingPunct="1">
              <a:buFont typeface="Maiandra GD" pitchFamily="34" charset="0"/>
              <a:buAutoNum type="arabicPeriod"/>
            </a:pPr>
            <a:r>
              <a:rPr kumimoji="1" lang="zh-CN" altLang="en-US" dirty="0" smtClean="0"/>
              <a:t>“同时”访问方式：磁盘</a:t>
            </a:r>
            <a:endParaRPr lang="zh-CN" altLang="en-US" dirty="0" smtClean="0"/>
          </a:p>
        </p:txBody>
      </p:sp>
      <p:pic>
        <p:nvPicPr>
          <p:cNvPr id="44036" name="Picture 2" descr="http://img1.3lian.com/img2011/w1/101/55/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365500"/>
            <a:ext cx="34925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虚拟</a:t>
            </a:r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kumimoji="1" lang="zh-CN" altLang="en-US" dirty="0" smtClean="0">
                <a:solidFill>
                  <a:srgbClr val="FF0000"/>
                </a:solidFill>
              </a:rPr>
              <a:t>虚拟</a:t>
            </a:r>
            <a:r>
              <a:rPr kumimoji="1" lang="zh-CN" altLang="en-US" dirty="0" smtClean="0"/>
              <a:t>：</a:t>
            </a:r>
            <a:r>
              <a:rPr lang="zh-CN" altLang="en-US" dirty="0" smtClean="0"/>
              <a:t>把一个物理实体变为若干逻辑上的对应物</a:t>
            </a:r>
            <a:r>
              <a:rPr kumimoji="1" lang="zh-CN" altLang="en-US" dirty="0" smtClean="0"/>
              <a:t>。</a:t>
            </a:r>
          </a:p>
          <a:p>
            <a:pPr lvl="1" algn="just"/>
            <a:r>
              <a:rPr kumimoji="1" lang="zh-CN" altLang="en-US" dirty="0" smtClean="0"/>
              <a:t>虚拟机</a:t>
            </a:r>
            <a:endParaRPr kumimoji="1" lang="en-US" altLang="zh-CN" dirty="0" smtClean="0"/>
          </a:p>
          <a:p>
            <a:pPr lvl="1" algn="just"/>
            <a:r>
              <a:rPr kumimoji="1" lang="zh-CN" altLang="en-US" dirty="0" smtClean="0"/>
              <a:t>虚拟内存</a:t>
            </a:r>
            <a:endParaRPr kumimoji="1" lang="en-US" altLang="zh-CN" dirty="0" smtClean="0"/>
          </a:p>
          <a:p>
            <a:pPr lvl="1" algn="just"/>
            <a:r>
              <a:rPr kumimoji="1" lang="zh-CN" altLang="en-US" dirty="0" smtClean="0"/>
              <a:t>虚拟外部设备</a:t>
            </a:r>
            <a:endParaRPr kumimoji="1" lang="en-US" altLang="zh-CN" dirty="0" smtClean="0"/>
          </a:p>
          <a:p>
            <a:pPr lvl="1" algn="just"/>
            <a:r>
              <a:rPr kumimoji="1" lang="zh-CN" altLang="en-US" dirty="0" smtClean="0"/>
              <a:t>虚拟信道</a:t>
            </a:r>
            <a:endParaRPr lang="zh-CN" altLang="en-US" dirty="0" smtClean="0"/>
          </a:p>
        </p:txBody>
      </p:sp>
      <p:pic>
        <p:nvPicPr>
          <p:cNvPr id="45060" name="Picture 2" descr="http://img10.360buyimg.com/n2/3611/53514421-9231-4233-a8a0-9c008d9d7a1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301" y="2237241"/>
            <a:ext cx="31686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Box 1"/>
          <p:cNvSpPr txBox="1">
            <a:spLocks noChangeArrowheads="1"/>
          </p:cNvSpPr>
          <p:nvPr/>
        </p:nvSpPr>
        <p:spPr bwMode="auto">
          <a:xfrm>
            <a:off x="4641351" y="4941168"/>
            <a:ext cx="338455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虚拟信道内存：划分为多个区块，每个进程使用其中一块，拥有独立的缓存。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6317152" y="4480793"/>
            <a:ext cx="16474" cy="46037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异步</a:t>
            </a:r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0000"/>
                </a:solidFill>
              </a:rPr>
              <a:t>异步</a:t>
            </a:r>
            <a:r>
              <a:rPr lang="zh-CN" altLang="en-US" dirty="0" smtClean="0"/>
              <a:t>：多道程序环境下，每个程序的执行时间、执行顺序以及完成时间是不确定和不可预知的。</a:t>
            </a:r>
          </a:p>
        </p:txBody>
      </p:sp>
      <p:pic>
        <p:nvPicPr>
          <p:cNvPr id="46084" name="Picture 5" descr="http://ww1.sinaimg.cn/bmiddle/a21c7a1dgw1dwj53fn8s7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2643188"/>
            <a:ext cx="4191000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多线程</a:t>
            </a:r>
          </a:p>
        </p:txBody>
      </p:sp>
      <p:sp>
        <p:nvSpPr>
          <p:cNvPr id="471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0000"/>
                </a:solidFill>
              </a:rPr>
              <a:t>线程</a:t>
            </a:r>
            <a:r>
              <a:rPr lang="zh-CN" altLang="en-US" dirty="0" smtClean="0"/>
              <a:t>是</a:t>
            </a:r>
            <a:r>
              <a:rPr kumimoji="1" lang="zh-CN" altLang="en-US" dirty="0" smtClean="0"/>
              <a:t>调度和分派的基本单位，共享所在进程的资源。线程调度的开销比进程调度小，能进一步提高并发程度。</a:t>
            </a:r>
            <a:endParaRPr kumimoji="1" lang="en-US" altLang="zh-CN" dirty="0" smtClean="0"/>
          </a:p>
        </p:txBody>
      </p:sp>
      <p:pic>
        <p:nvPicPr>
          <p:cNvPr id="47108" name="Picture 5" descr="http://www.xjsyxx.net/classes/UploadFile/2010/7/15/20100715112324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3114675"/>
            <a:ext cx="49911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微内核</a:t>
            </a:r>
          </a:p>
        </p:txBody>
      </p:sp>
      <p:sp>
        <p:nvSpPr>
          <p:cNvPr id="481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0000"/>
                </a:solidFill>
              </a:rPr>
              <a:t>微内核</a:t>
            </a:r>
            <a:r>
              <a:rPr lang="zh-CN" altLang="en-US" dirty="0" smtClean="0"/>
              <a:t>是提供操作系统核心功能的内核的精简版本，在很小的内存空间内提供必要服务，包括任务、线程、进程交互和内存管理。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使用微内核的系统：</a:t>
            </a:r>
            <a:r>
              <a:rPr lang="en-US" altLang="zh-CN" dirty="0" smtClean="0"/>
              <a:t>IBM AIX/HP-UX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Mac OS 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Blackberry QNX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IOS</a:t>
            </a:r>
          </a:p>
          <a:p>
            <a:pPr eaLnBrk="1" hangingPunct="1"/>
            <a:r>
              <a:rPr lang="zh-CN" altLang="en-US" dirty="0" smtClean="0"/>
              <a:t>使用内核的系统：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Linux</a:t>
            </a:r>
            <a:endParaRPr lang="zh-CN" altLang="en-US" dirty="0" smtClean="0"/>
          </a:p>
        </p:txBody>
      </p:sp>
      <p:pic>
        <p:nvPicPr>
          <p:cNvPr id="48132" name="Picture 6" descr="C:\Documents and Settings\caiming\桌面\79a38ec5eda928eaa91d9fa5a8a4198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4619625"/>
            <a:ext cx="2571750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网络化</a:t>
            </a:r>
          </a:p>
        </p:txBody>
      </p:sp>
      <p:sp>
        <p:nvSpPr>
          <p:cNvPr id="491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计算机操作系统配置了很强的面向</a:t>
            </a:r>
            <a:r>
              <a:rPr lang="zh-CN" altLang="en-US" smtClean="0">
                <a:solidFill>
                  <a:srgbClr val="FF0000"/>
                </a:solidFill>
              </a:rPr>
              <a:t>网络</a:t>
            </a:r>
            <a:r>
              <a:rPr lang="zh-CN" altLang="en-US" smtClean="0"/>
              <a:t>的功能，用于访问物联网资源、云计算、云存储等。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多媒体</a:t>
            </a:r>
          </a:p>
        </p:txBody>
      </p:sp>
      <p:sp>
        <p:nvSpPr>
          <p:cNvPr id="501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0000"/>
                </a:solidFill>
              </a:rPr>
              <a:t>多媒体</a:t>
            </a:r>
            <a:r>
              <a:rPr lang="zh-CN" altLang="en-US" dirty="0" smtClean="0"/>
              <a:t>：包含两种或两种以上的连续媒体，如含有视频信号和音频信号的数字电影。 </a:t>
            </a:r>
          </a:p>
          <a:p>
            <a:pPr eaLnBrk="1" hangingPunct="1"/>
            <a:r>
              <a:rPr lang="zh-CN" altLang="en-US" dirty="0" smtClean="0"/>
              <a:t>多媒体系统的特点</a:t>
            </a:r>
          </a:p>
          <a:p>
            <a:pPr lvl="1" eaLnBrk="1" hangingPunct="1"/>
            <a:r>
              <a:rPr lang="zh-CN" altLang="en-US" dirty="0" smtClean="0"/>
              <a:t>媒体多样性 </a:t>
            </a:r>
          </a:p>
          <a:p>
            <a:pPr lvl="1" eaLnBrk="1" hangingPunct="1"/>
            <a:r>
              <a:rPr lang="zh-CN" altLang="en-US" dirty="0" smtClean="0"/>
              <a:t>数据量大 </a:t>
            </a:r>
          </a:p>
          <a:p>
            <a:pPr lvl="1" eaLnBrk="1" hangingPunct="1"/>
            <a:r>
              <a:rPr lang="zh-CN" altLang="en-US" dirty="0" smtClean="0"/>
              <a:t>实时性 </a:t>
            </a:r>
          </a:p>
          <a:p>
            <a:pPr lvl="1" eaLnBrk="1" hangingPunct="1"/>
            <a:r>
              <a:rPr lang="zh-CN" altLang="en-US" dirty="0" smtClean="0"/>
              <a:t>交互性 </a:t>
            </a:r>
          </a:p>
        </p:txBody>
      </p:sp>
      <p:pic>
        <p:nvPicPr>
          <p:cNvPr id="50180" name="Picture 6" descr="C:\Documents and Settings\caiming\桌面\76302948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3243263"/>
            <a:ext cx="6429375" cy="361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操作系统导论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操作系统概述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操作系统的发展历程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操作系统的特点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dirty="0" smtClean="0"/>
              <a:t>操作系统的主要功能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操作系统的主要功能</a:t>
            </a:r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zh-CN" altLang="en-US" smtClean="0"/>
              <a:t>处理机管理</a:t>
            </a:r>
          </a:p>
          <a:p>
            <a:pPr eaLnBrk="1" hangingPunct="1"/>
            <a:r>
              <a:rPr lang="zh-CN" altLang="en-US" smtClean="0"/>
              <a:t>存储器管理</a:t>
            </a:r>
          </a:p>
          <a:p>
            <a:pPr eaLnBrk="1" hangingPunct="1"/>
            <a:r>
              <a:rPr lang="zh-CN" altLang="en-US" smtClean="0"/>
              <a:t>设备管理</a:t>
            </a:r>
          </a:p>
          <a:p>
            <a:pPr eaLnBrk="1" hangingPunct="1"/>
            <a:r>
              <a:rPr lang="zh-CN" altLang="en-US" smtClean="0"/>
              <a:t>文件管理</a:t>
            </a:r>
          </a:p>
          <a:p>
            <a:pPr eaLnBrk="1" hangingPunct="1"/>
            <a:r>
              <a:rPr lang="zh-CN" altLang="en-US" smtClean="0"/>
              <a:t>接口 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系统安全管理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网络功能和服务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多媒体功能</a:t>
            </a:r>
          </a:p>
          <a:p>
            <a:pPr eaLnBrk="1" hangingPunct="1"/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处理机管理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zh-CN" altLang="en-US" dirty="0" smtClean="0"/>
              <a:t>主要任务：进程管理。包括创建和撤消进程、多进程协调、进程间的信息交换、处理机资源分配算法。</a:t>
            </a:r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endParaRPr lang="zh-CN" altLang="en-US" dirty="0"/>
          </a:p>
        </p:txBody>
      </p:sp>
      <p:pic>
        <p:nvPicPr>
          <p:cNvPr id="53252" name="Picture 5" descr="C:\Documents and Settings\caiming\桌面\2008121712283118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2524125"/>
            <a:ext cx="3554412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APPLE II </a:t>
            </a:r>
            <a:r>
              <a:rPr lang="zh-CN" altLang="en-US" smtClean="0"/>
              <a:t>内置</a:t>
            </a:r>
            <a:r>
              <a:rPr lang="en-US" altLang="zh-CN" smtClean="0"/>
              <a:t>BASIC</a:t>
            </a:r>
            <a:r>
              <a:rPr lang="zh-CN" altLang="en-US" smtClean="0"/>
              <a:t>解释器</a:t>
            </a:r>
          </a:p>
        </p:txBody>
      </p:sp>
      <p:pic>
        <p:nvPicPr>
          <p:cNvPr id="15363" name="Picture 5" descr="http://t2.gstatic.com/images?q=tbn:ANd9GcQ1onb5hBVqoB31U3Izasu3DQ8nSHg_Sd3kdxbu-eomlD5BrzR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452596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处理机管理的具体内容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 rtlCol="0">
            <a:normAutofit lnSpcReduction="10000"/>
          </a:bodyPr>
          <a:lstStyle/>
          <a:p>
            <a:pPr>
              <a:defRPr/>
            </a:pPr>
            <a:r>
              <a:rPr lang="zh-CN" altLang="en-US" dirty="0" smtClean="0"/>
              <a:t>进程控制</a:t>
            </a:r>
            <a:endParaRPr lang="zh-CN" altLang="en-US" sz="3600" dirty="0" smtClean="0"/>
          </a:p>
          <a:p>
            <a:pPr lvl="1">
              <a:defRPr/>
            </a:pPr>
            <a:r>
              <a:rPr lang="zh-CN" altLang="en-US" dirty="0" smtClean="0"/>
              <a:t>创建进程，分配资源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撤消进程，回收资源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进程运行过程中的状态转换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为进程创建若干线程，以提高系统并发性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进程同步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/>
              <a:t>协调多个进程（含线程）的运行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进程</a:t>
            </a:r>
            <a:r>
              <a:rPr lang="zh-CN" altLang="en-US" dirty="0" smtClean="0"/>
              <a:t>通信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进程调度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选择一个就绪进程，分配处理机</a:t>
            </a:r>
            <a:r>
              <a:rPr lang="zh-CN" altLang="en-US" dirty="0"/>
              <a:t>资源并运行</a:t>
            </a:r>
            <a:endParaRPr lang="zh-CN" altLang="en-US" dirty="0" smtClean="0"/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存储器管理</a:t>
            </a:r>
          </a:p>
        </p:txBody>
      </p:sp>
      <p:sp>
        <p:nvSpPr>
          <p:cNvPr id="573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主要任务：保障程序运行、提高利用率、方便用户使用、能从逻辑上扩充内存。</a:t>
            </a:r>
            <a:endParaRPr lang="en-US" altLang="zh-CN" dirty="0" smtClean="0"/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zh-CN" altLang="en-US" dirty="0" smtClean="0"/>
          </a:p>
        </p:txBody>
      </p:sp>
      <p:pic>
        <p:nvPicPr>
          <p:cNvPr id="57348" name="Picture 4" descr="C:\Documents and Settings\caiming\桌面\756JNH8QWC55_IMG_259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2551113"/>
            <a:ext cx="5743575" cy="430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存储器管理的具体内容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内存分配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为程序分配内存，允许程序运行时申请额外的内存空间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提高利用率，减少内存碎片</a:t>
            </a:r>
            <a:endParaRPr lang="en-US" altLang="zh-CN" dirty="0" smtClean="0"/>
          </a:p>
          <a:p>
            <a:r>
              <a:rPr lang="zh-CN" altLang="en-US" dirty="0" smtClean="0"/>
              <a:t>内存保护：</a:t>
            </a:r>
          </a:p>
          <a:p>
            <a:pPr lvl="1"/>
            <a:r>
              <a:rPr lang="zh-CN" altLang="en-US" dirty="0" smtClean="0"/>
              <a:t>不允许用户程序访问操作系统及非共享的其它用户的程序和数据</a:t>
            </a:r>
            <a:endParaRPr lang="en-US" altLang="zh-CN" dirty="0" smtClean="0"/>
          </a:p>
          <a:p>
            <a:r>
              <a:rPr lang="zh-CN" altLang="en-US" dirty="0" smtClean="0"/>
              <a:t>地址映射：</a:t>
            </a:r>
          </a:p>
          <a:p>
            <a:pPr lvl="1"/>
            <a:r>
              <a:rPr lang="zh-CN" altLang="en-US" dirty="0" smtClean="0"/>
              <a:t>将程序的逻辑地址转换为物理地址，由硬件实现</a:t>
            </a:r>
          </a:p>
          <a:p>
            <a:r>
              <a:rPr lang="zh-CN" altLang="en-US" dirty="0" smtClean="0"/>
              <a:t>内存扩充：</a:t>
            </a:r>
          </a:p>
          <a:p>
            <a:pPr lvl="1"/>
            <a:r>
              <a:rPr lang="zh-CN" altLang="en-US" dirty="0" smtClean="0"/>
              <a:t>虚拟内存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782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设备管理</a:t>
            </a:r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主要任务：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完成</a:t>
            </a:r>
            <a:r>
              <a:rPr lang="en-US" altLang="zh-CN" dirty="0" smtClean="0"/>
              <a:t>I/O</a:t>
            </a:r>
            <a:r>
              <a:rPr lang="zh-CN" altLang="en-US" dirty="0" smtClean="0"/>
              <a:t>请求</a:t>
            </a:r>
          </a:p>
          <a:p>
            <a:pPr lvl="1" eaLnBrk="1" hangingPunct="1"/>
            <a:r>
              <a:rPr lang="zh-CN" altLang="en-US" dirty="0" smtClean="0"/>
              <a:t>提高处理机和</a:t>
            </a:r>
            <a:r>
              <a:rPr lang="en-US" altLang="zh-CN" dirty="0" smtClean="0"/>
              <a:t>I/O</a:t>
            </a:r>
            <a:r>
              <a:rPr lang="zh-CN" altLang="en-US" dirty="0" smtClean="0"/>
              <a:t>设备的利用率，提高</a:t>
            </a:r>
            <a:r>
              <a:rPr lang="en-US" altLang="zh-CN" dirty="0" smtClean="0"/>
              <a:t>I/O</a:t>
            </a:r>
            <a:r>
              <a:rPr lang="zh-CN" altLang="en-US" dirty="0" smtClean="0"/>
              <a:t>速度</a:t>
            </a:r>
          </a:p>
        </p:txBody>
      </p:sp>
      <p:pic>
        <p:nvPicPr>
          <p:cNvPr id="62468" name="Picture 5" descr="http://photo.sohu.com/2004/03/12/84/Img2194084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3357563"/>
            <a:ext cx="5357812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设备管理的具体内容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缓冲管理：</a:t>
            </a:r>
          </a:p>
          <a:p>
            <a:pPr lvl="1"/>
            <a:r>
              <a:rPr lang="zh-CN" altLang="en-US" dirty="0" smtClean="0"/>
              <a:t>用于缓和处理机和</a:t>
            </a:r>
            <a:r>
              <a:rPr lang="en-US" altLang="zh-CN" dirty="0" smtClean="0"/>
              <a:t>I/O</a:t>
            </a:r>
            <a:r>
              <a:rPr lang="zh-CN" altLang="en-US" dirty="0" smtClean="0"/>
              <a:t>设备速度不匹配的矛盾</a:t>
            </a:r>
          </a:p>
          <a:p>
            <a:r>
              <a:rPr lang="zh-CN" altLang="en-US" dirty="0" smtClean="0"/>
              <a:t>设备分配</a:t>
            </a:r>
          </a:p>
          <a:p>
            <a:pPr lvl="1"/>
            <a:r>
              <a:rPr lang="zh-CN" altLang="en-US" dirty="0" smtClean="0"/>
              <a:t>根据进程请求分配设备</a:t>
            </a:r>
            <a:endParaRPr lang="en-US" altLang="zh-CN" dirty="0" smtClean="0"/>
          </a:p>
          <a:p>
            <a:r>
              <a:rPr lang="zh-CN" altLang="en-US" dirty="0" smtClean="0"/>
              <a:t>设备处理</a:t>
            </a:r>
          </a:p>
          <a:p>
            <a:pPr lvl="1"/>
            <a:r>
              <a:rPr lang="zh-CN" altLang="en-US" dirty="0" smtClean="0"/>
              <a:t>启动</a:t>
            </a:r>
            <a:r>
              <a:rPr lang="en-US" altLang="zh-CN" dirty="0" smtClean="0"/>
              <a:t>I/O</a:t>
            </a:r>
            <a:r>
              <a:rPr lang="zh-CN" altLang="en-US" dirty="0" smtClean="0"/>
              <a:t>设备，完成</a:t>
            </a:r>
            <a:r>
              <a:rPr lang="en-US" altLang="zh-CN" dirty="0" smtClean="0"/>
              <a:t>I/O</a:t>
            </a:r>
            <a:r>
              <a:rPr lang="zh-CN" altLang="en-US" dirty="0" smtClean="0"/>
              <a:t>操作</a:t>
            </a:r>
          </a:p>
          <a:p>
            <a:r>
              <a:rPr lang="zh-CN" altLang="en-US" dirty="0" smtClean="0"/>
              <a:t>虚拟设备</a:t>
            </a:r>
          </a:p>
          <a:p>
            <a:pPr lvl="1"/>
            <a:r>
              <a:rPr lang="zh-CN" altLang="en-US" dirty="0" smtClean="0"/>
              <a:t>把独占设备变为共享设备，使用户感觉在独占设备 </a:t>
            </a:r>
          </a:p>
          <a:p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14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文件管理</a:t>
            </a:r>
          </a:p>
        </p:txBody>
      </p:sp>
      <p:sp>
        <p:nvSpPr>
          <p:cNvPr id="655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 smtClean="0"/>
              <a:t>主要任务：管理用户文件和系统文件、保证文件的安全性。</a:t>
            </a:r>
          </a:p>
        </p:txBody>
      </p:sp>
      <p:pic>
        <p:nvPicPr>
          <p:cNvPr id="65540" name="Picture 5" descr="C:\Documents and Settings\caiming\桌面\20081109452344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2693988"/>
            <a:ext cx="4857750" cy="416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文件管理的具体内容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600200"/>
            <a:ext cx="8507288" cy="5141168"/>
          </a:xfrm>
        </p:spPr>
        <p:txBody>
          <a:bodyPr rtlCol="0">
            <a:normAutofit fontScale="92500" lnSpcReduction="10000"/>
          </a:bodyPr>
          <a:lstStyle/>
          <a:p>
            <a:pPr>
              <a:defRPr/>
            </a:pPr>
            <a:r>
              <a:rPr lang="zh-CN" altLang="en-US" dirty="0" smtClean="0"/>
              <a:t>存储空间管理</a:t>
            </a:r>
            <a:endParaRPr lang="zh-CN" altLang="en-US" dirty="0"/>
          </a:p>
          <a:p>
            <a:pPr lvl="1">
              <a:defRPr/>
            </a:pPr>
            <a:r>
              <a:rPr lang="zh-CN" altLang="en-US" dirty="0" smtClean="0"/>
              <a:t>为文件分配硬盘空间、提高</a:t>
            </a:r>
            <a:r>
              <a:rPr lang="zh-CN" altLang="en-US" dirty="0"/>
              <a:t>文件系统的</a:t>
            </a:r>
            <a:r>
              <a:rPr lang="zh-CN" altLang="en-US" dirty="0" smtClean="0"/>
              <a:t>存取速度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目录管理</a:t>
            </a:r>
          </a:p>
          <a:p>
            <a:pPr lvl="1">
              <a:defRPr/>
            </a:pPr>
            <a:r>
              <a:rPr lang="zh-CN" altLang="en-US" dirty="0" smtClean="0"/>
              <a:t>记录文件</a:t>
            </a:r>
            <a:r>
              <a:rPr lang="zh-CN" altLang="en-US" dirty="0"/>
              <a:t>目录</a:t>
            </a:r>
            <a:r>
              <a:rPr lang="zh-CN" altLang="en-US" dirty="0" smtClean="0"/>
              <a:t>信息（如文件名</a:t>
            </a:r>
            <a:r>
              <a:rPr lang="zh-CN" altLang="en-US" dirty="0"/>
              <a:t>、文件属性</a:t>
            </a:r>
            <a:r>
              <a:rPr lang="zh-CN" altLang="en-US" dirty="0" smtClean="0"/>
              <a:t>、物理位置）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管理文件目录，便于按</a:t>
            </a:r>
            <a:r>
              <a:rPr lang="zh-CN" altLang="en-US" dirty="0"/>
              <a:t>名</a:t>
            </a:r>
            <a:r>
              <a:rPr lang="zh-CN" altLang="en-US" dirty="0" smtClean="0"/>
              <a:t>存取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文件共享 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文件读写</a:t>
            </a:r>
            <a:r>
              <a:rPr lang="zh-CN" altLang="en-US" dirty="0"/>
              <a:t>管理</a:t>
            </a:r>
          </a:p>
          <a:p>
            <a:pPr>
              <a:defRPr/>
            </a:pPr>
            <a:r>
              <a:rPr lang="zh-CN" altLang="en-US" dirty="0" smtClean="0"/>
              <a:t>文件保护</a:t>
            </a:r>
            <a:endParaRPr lang="zh-CN" altLang="en-US" dirty="0"/>
          </a:p>
          <a:p>
            <a:pPr lvl="1">
              <a:defRPr/>
            </a:pPr>
            <a:r>
              <a:rPr lang="zh-CN" altLang="en-US" dirty="0" smtClean="0"/>
              <a:t>防止非法用户存取文件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防止</a:t>
            </a:r>
            <a:r>
              <a:rPr lang="zh-CN" altLang="en-US" dirty="0"/>
              <a:t>以不正确的方式使用</a:t>
            </a:r>
            <a:r>
              <a:rPr lang="zh-CN" altLang="en-US" dirty="0" smtClean="0"/>
              <a:t>文件（如改变只读文件）</a:t>
            </a:r>
            <a:endParaRPr lang="zh-CN" altLang="en-US" dirty="0"/>
          </a:p>
          <a:p>
            <a:pPr>
              <a:defRPr/>
            </a:pPr>
            <a:endParaRPr lang="zh-CN" altLang="en-US" dirty="0"/>
          </a:p>
          <a:p>
            <a:pPr>
              <a:defRPr/>
            </a:pPr>
            <a:endParaRPr lang="zh-CN" altLang="en-US" dirty="0"/>
          </a:p>
          <a:p>
            <a:pPr>
              <a:defRPr/>
            </a:pPr>
            <a:endParaRPr lang="zh-CN" altLang="en-US" dirty="0"/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接口</a:t>
            </a:r>
          </a:p>
        </p:txBody>
      </p:sp>
      <p:sp>
        <p:nvSpPr>
          <p:cNvPr id="54275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514350" indent="-514350" eaLnBrk="1" fontAlgn="auto" hangingPunct="1">
              <a:spcAft>
                <a:spcPts val="0"/>
              </a:spcAft>
              <a:buFontTx/>
              <a:buAutoNum type="circleNumDbPlain"/>
              <a:defRPr/>
            </a:pPr>
            <a:r>
              <a:rPr lang="zh-CN" altLang="en-US" sz="2800" dirty="0" smtClean="0"/>
              <a:t>用户接口：用户与系统之间的交互</a:t>
            </a:r>
            <a:endParaRPr lang="en-US" altLang="zh-CN" sz="2800" dirty="0" smtClean="0"/>
          </a:p>
          <a:p>
            <a:pPr lvl="1" indent="-342900">
              <a:defRPr/>
            </a:pPr>
            <a:r>
              <a:rPr lang="zh-CN" altLang="en-US" sz="2400" dirty="0" smtClean="0"/>
              <a:t>联机用户接口：由一组键盘操作命令及命令解释程序组成</a:t>
            </a:r>
            <a:endParaRPr lang="en-US" altLang="zh-CN" sz="2400" dirty="0" smtClean="0"/>
          </a:p>
          <a:p>
            <a:pPr lvl="1" indent="-342900">
              <a:defRPr/>
            </a:pPr>
            <a:r>
              <a:rPr lang="zh-CN" altLang="en-US" sz="2400" dirty="0" smtClean="0"/>
              <a:t>脱机用户接口：用户把控制命令事先写在作业说明书上，然后将它与作业一起递交给系统</a:t>
            </a:r>
            <a:endParaRPr lang="en-US" altLang="zh-CN" sz="2400" dirty="0" smtClean="0"/>
          </a:p>
          <a:p>
            <a:pPr lvl="1" indent="-342900">
              <a:defRPr/>
            </a:pPr>
            <a:r>
              <a:rPr lang="zh-CN" altLang="en-US" sz="2400" dirty="0" smtClean="0"/>
              <a:t>图形用户接口</a:t>
            </a:r>
          </a:p>
          <a:p>
            <a:pPr marL="514350" indent="-514350" eaLnBrk="1" fontAlgn="auto" hangingPunct="1">
              <a:spcAft>
                <a:spcPts val="0"/>
              </a:spcAft>
              <a:buFontTx/>
              <a:buAutoNum type="circleNumDbPlain"/>
              <a:defRPr/>
            </a:pPr>
            <a:r>
              <a:rPr lang="zh-CN" altLang="en-US" sz="2800" dirty="0" smtClean="0"/>
              <a:t>程序接口：用户程序取得操作系统服务的惟一途径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系统安全功能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742950" indent="-742950" algn="just" eaLnBrk="1" fontAlgn="auto" hangingPunct="1"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dirty="0" smtClean="0"/>
              <a:t>认证技术</a:t>
            </a:r>
          </a:p>
          <a:p>
            <a:pPr lvl="1" algn="just">
              <a:defRPr/>
            </a:pPr>
            <a:r>
              <a:rPr lang="zh-CN" altLang="en-US" dirty="0" smtClean="0"/>
              <a:t>防止入侵者进行身份假冒和篡改</a:t>
            </a:r>
          </a:p>
        </p:txBody>
      </p:sp>
      <p:pic>
        <p:nvPicPr>
          <p:cNvPr id="69636" name="Picture 5" descr="http://www.leadingtech.com.cn/ltg/img/devel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3429000"/>
            <a:ext cx="162877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Picture 7" descr="http://pic.biodiscover.com/uploads/b6d767d2f8ed5d21a44b0e5886680cb9/article/biodiscover_445133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214688"/>
            <a:ext cx="38100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系统安全功能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 algn="just" eaLnBrk="1" fontAlgn="auto" hangingPunct="1">
              <a:spcAft>
                <a:spcPts val="0"/>
              </a:spcAft>
              <a:buFont typeface="+mj-ea"/>
              <a:buAutoNum type="circleNumDbPlain" startAt="2"/>
              <a:defRPr/>
            </a:pPr>
            <a:r>
              <a:rPr lang="zh-CN" altLang="en-US" dirty="0" smtClean="0"/>
              <a:t>密码技术</a:t>
            </a:r>
          </a:p>
          <a:p>
            <a:pPr lvl="1" algn="just">
              <a:defRPr/>
            </a:pPr>
            <a:r>
              <a:rPr lang="zh-CN" altLang="en-US" dirty="0" smtClean="0"/>
              <a:t>对系统存储和传输的数据进行加密，只有指定的用户才能解密。</a:t>
            </a:r>
          </a:p>
          <a:p>
            <a:pPr algn="just">
              <a:defRPr/>
            </a:pPr>
            <a:endParaRPr lang="en-US" altLang="zh-CN" dirty="0" smtClean="0"/>
          </a:p>
          <a:p>
            <a:pPr algn="just">
              <a:defRPr/>
            </a:pPr>
            <a:r>
              <a:rPr lang="zh-CN" altLang="en-US" dirty="0" smtClean="0"/>
              <a:t>对称加密算法，在加密算法和解密算法之间，存在着一定的相依关系。</a:t>
            </a:r>
            <a:endParaRPr lang="en-US" altLang="zh-CN" dirty="0" smtClean="0"/>
          </a:p>
          <a:p>
            <a:pPr algn="just">
              <a:defRPr/>
            </a:pPr>
            <a:r>
              <a:rPr lang="zh-CN" altLang="en-US" dirty="0" smtClean="0"/>
              <a:t>非对称加密算法，这种方式中的加密密钥</a:t>
            </a:r>
            <a:r>
              <a:rPr lang="en-US" altLang="zh-CN" dirty="0" err="1" smtClean="0"/>
              <a:t>Ke</a:t>
            </a:r>
            <a:r>
              <a:rPr lang="zh-CN" altLang="en-US" dirty="0" smtClean="0"/>
              <a:t>和解密密钥</a:t>
            </a:r>
            <a:r>
              <a:rPr lang="en-US" altLang="zh-CN" dirty="0" err="1" smtClean="0"/>
              <a:t>Kd</a:t>
            </a:r>
            <a:r>
              <a:rPr lang="zh-CN" altLang="en-US" dirty="0" smtClean="0"/>
              <a:t>是不同的，而且从</a:t>
            </a:r>
            <a:r>
              <a:rPr lang="en-US" altLang="zh-CN" dirty="0" err="1" smtClean="0"/>
              <a:t>Ke</a:t>
            </a:r>
            <a:r>
              <a:rPr lang="zh-CN" altLang="en-US" dirty="0" smtClean="0"/>
              <a:t>难以推导出</a:t>
            </a:r>
            <a:r>
              <a:rPr lang="en-US" altLang="zh-CN" dirty="0" err="1" smtClean="0"/>
              <a:t>Kd</a:t>
            </a:r>
            <a:r>
              <a:rPr lang="zh-CN" altLang="en-US" dirty="0" smtClean="0"/>
              <a:t>。 </a:t>
            </a:r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endParaRPr lang="zh-CN" altLang="en-US" dirty="0" smtClean="0"/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DOS</a:t>
            </a:r>
            <a:endParaRPr lang="zh-CN" altLang="en-US" smtClean="0"/>
          </a:p>
        </p:txBody>
      </p:sp>
      <p:pic>
        <p:nvPicPr>
          <p:cNvPr id="16388" name="Picture 6" descr="http://img2.21tx.com/2009/10/23/101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428750"/>
            <a:ext cx="62865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系统安全功能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742950" indent="-742950" algn="just" eaLnBrk="1" fontAlgn="auto" hangingPunct="1">
              <a:spcAft>
                <a:spcPts val="0"/>
              </a:spcAft>
              <a:buFont typeface="+mj-ea"/>
              <a:buAutoNum type="circleNumDbPlain" startAt="3"/>
              <a:defRPr/>
            </a:pPr>
            <a:r>
              <a:rPr lang="zh-CN" altLang="en-US" dirty="0" smtClean="0"/>
              <a:t>访问控制技术</a:t>
            </a:r>
          </a:p>
          <a:p>
            <a:pPr lvl="1" algn="just">
              <a:defRPr/>
            </a:pPr>
            <a:r>
              <a:rPr lang="zh-CN" altLang="en-US" dirty="0" smtClean="0"/>
              <a:t>确认用户访问资源的合法性</a:t>
            </a:r>
          </a:p>
          <a:p>
            <a:pPr algn="just">
              <a:defRPr/>
            </a:pPr>
            <a:endParaRPr lang="en-US" altLang="zh-CN" dirty="0" smtClean="0"/>
          </a:p>
          <a:p>
            <a:pPr algn="just">
              <a:defRPr/>
            </a:pPr>
            <a:r>
              <a:rPr lang="zh-CN" altLang="en-US" dirty="0" smtClean="0"/>
              <a:t>两种</a:t>
            </a:r>
            <a:r>
              <a:rPr lang="zh-CN" altLang="en-US" dirty="0"/>
              <a:t>访问</a:t>
            </a:r>
            <a:r>
              <a:rPr lang="zh-CN" altLang="en-US" dirty="0" smtClean="0"/>
              <a:t>控制方式</a:t>
            </a:r>
            <a:endParaRPr lang="en-US" altLang="zh-CN" dirty="0" smtClean="0"/>
          </a:p>
          <a:p>
            <a:pPr lvl="1" algn="just">
              <a:defRPr/>
            </a:pPr>
            <a:r>
              <a:rPr lang="zh-CN" altLang="en-US" dirty="0" smtClean="0"/>
              <a:t>设置用户存取权限</a:t>
            </a:r>
            <a:endParaRPr lang="en-US" altLang="zh-CN" dirty="0" smtClean="0"/>
          </a:p>
          <a:p>
            <a:pPr lvl="1" algn="just">
              <a:defRPr/>
            </a:pPr>
            <a:r>
              <a:rPr lang="zh-CN" altLang="en-US" dirty="0" smtClean="0"/>
              <a:t>设置文件属性</a:t>
            </a:r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endParaRPr lang="zh-CN" altLang="en-US" dirty="0"/>
          </a:p>
        </p:txBody>
      </p:sp>
      <p:pic>
        <p:nvPicPr>
          <p:cNvPr id="71684" name="Picture 7" descr="C:\Documents and Settings\caiming\桌面\20100311085229-1771398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63" y="4572000"/>
            <a:ext cx="1571625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系统安全功能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742950" indent="-742950" algn="just" eaLnBrk="1" fontAlgn="auto" hangingPunct="1">
              <a:spcAft>
                <a:spcPts val="0"/>
              </a:spcAft>
              <a:buFont typeface="+mj-ea"/>
              <a:buAutoNum type="circleNumDbPlain" startAt="4"/>
              <a:defRPr/>
            </a:pPr>
            <a:r>
              <a:rPr lang="zh-CN" altLang="en-US" dirty="0" smtClean="0"/>
              <a:t>反病毒技术</a:t>
            </a:r>
          </a:p>
          <a:p>
            <a:pPr lvl="1" algn="just">
              <a:defRPr/>
            </a:pPr>
            <a:r>
              <a:rPr lang="zh-CN" altLang="en-US" dirty="0" smtClean="0"/>
              <a:t>计算机病毒实质上是一段程序，具有寄生性、传染性、隐蔽性、破坏性。</a:t>
            </a:r>
          </a:p>
        </p:txBody>
      </p:sp>
      <p:pic>
        <p:nvPicPr>
          <p:cNvPr id="72708" name="Picture 11" descr="http://www.fynews.com.cn/tp/news/200809/20089187433411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356992"/>
            <a:ext cx="3714750" cy="278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网络功能和服务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742950" indent="-742950" eaLnBrk="1" fontAlgn="auto" hangingPunct="1"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dirty="0" smtClean="0"/>
              <a:t>面向网络功能 </a:t>
            </a:r>
          </a:p>
          <a:p>
            <a:pPr lvl="1">
              <a:defRPr/>
            </a:pPr>
            <a:r>
              <a:rPr lang="zh-CN" altLang="en-US" dirty="0" smtClean="0"/>
              <a:t>主机间网络通信，实现无差错的数据传输。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管理共享资源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实现信息互通，用户可访问网络中的文件系统和数据库系统。</a:t>
            </a:r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endParaRPr lang="zh-CN" altLang="en-US" dirty="0"/>
          </a:p>
        </p:txBody>
      </p:sp>
      <p:pic>
        <p:nvPicPr>
          <p:cNvPr id="74756" name="Picture 5" descr="C:\Documents and Settings\caiming\桌面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3979863"/>
            <a:ext cx="2714625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网络功能和服务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742950" indent="-742950" eaLnBrk="1" fontAlgn="auto" hangingPunct="1">
              <a:spcAft>
                <a:spcPts val="0"/>
              </a:spcAft>
              <a:buFont typeface="+mj-ea"/>
              <a:buAutoNum type="circleNumDbPlain" startAt="2"/>
              <a:defRPr/>
            </a:pPr>
            <a:r>
              <a:rPr lang="zh-CN" altLang="en-US" dirty="0" smtClean="0"/>
              <a:t>取得</a:t>
            </a:r>
            <a:r>
              <a:rPr lang="en-US" altLang="zh-CN" dirty="0" smtClean="0"/>
              <a:t>Internet</a:t>
            </a:r>
            <a:r>
              <a:rPr lang="zh-CN" altLang="en-US" dirty="0" smtClean="0"/>
              <a:t>提供的服务</a:t>
            </a:r>
          </a:p>
          <a:p>
            <a:pPr lvl="1">
              <a:defRPr/>
            </a:pPr>
            <a:r>
              <a:rPr lang="zh-CN" altLang="en-US" dirty="0" smtClean="0"/>
              <a:t>传统的信息服务：电子邮件服务（</a:t>
            </a:r>
            <a:r>
              <a:rPr lang="en-US" altLang="zh-CN" dirty="0" smtClean="0"/>
              <a:t>E-mail</a:t>
            </a:r>
            <a:r>
              <a:rPr lang="zh-CN" altLang="en-US" dirty="0" smtClean="0"/>
              <a:t>）、文件传输服务（</a:t>
            </a:r>
            <a:r>
              <a:rPr lang="en-US" altLang="zh-CN" dirty="0" smtClean="0"/>
              <a:t>FTP</a:t>
            </a:r>
            <a:r>
              <a:rPr lang="zh-CN" altLang="en-US" dirty="0" smtClean="0"/>
              <a:t>）、远程登录服务（</a:t>
            </a:r>
            <a:r>
              <a:rPr lang="en-US" altLang="zh-CN" dirty="0" smtClean="0"/>
              <a:t>TELNET</a:t>
            </a:r>
            <a:r>
              <a:rPr lang="zh-CN" altLang="en-US" dirty="0" smtClean="0"/>
              <a:t>）</a:t>
            </a:r>
          </a:p>
          <a:p>
            <a:pPr lvl="1">
              <a:defRPr/>
            </a:pPr>
            <a:r>
              <a:rPr lang="en-US" altLang="zh-CN" dirty="0" smtClean="0"/>
              <a:t>Web</a:t>
            </a:r>
            <a:r>
              <a:rPr lang="zh-CN" altLang="en-US" dirty="0" smtClean="0"/>
              <a:t>（</a:t>
            </a:r>
            <a:r>
              <a:rPr lang="en-US" altLang="zh-CN" dirty="0" smtClean="0"/>
              <a:t>Word Wide Web</a:t>
            </a:r>
            <a:r>
              <a:rPr lang="zh-CN" altLang="en-US" dirty="0" smtClean="0"/>
              <a:t>）服务：信息交流平台（微博）、电子广告服务、信息查询服务、电子商务。</a:t>
            </a:r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93" y="5244097"/>
            <a:ext cx="180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http://www.415500.com/uploads/allimg/c091231/1262244135W0-364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286250"/>
            <a:ext cx="1992313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http://images.liqucn.com/h004/h51/img20111027124409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381290"/>
            <a:ext cx="1500187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多媒体功能</a:t>
            </a:r>
          </a:p>
        </p:txBody>
      </p:sp>
      <p:sp>
        <p:nvSpPr>
          <p:cNvPr id="768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 algn="just" eaLnBrk="1" hangingPunct="1">
              <a:buFontTx/>
              <a:buAutoNum type="circleNumDbPlain"/>
            </a:pPr>
            <a:r>
              <a:rPr lang="zh-CN" altLang="en-US" dirty="0" smtClean="0"/>
              <a:t>接纳控制功能</a:t>
            </a:r>
            <a:r>
              <a:rPr lang="zh-CN" altLang="en-US" sz="2800" dirty="0" smtClean="0"/>
              <a:t> </a:t>
            </a:r>
            <a:endParaRPr lang="zh-CN" altLang="en-US" dirty="0" smtClean="0"/>
          </a:p>
          <a:p>
            <a:pPr lvl="1" algn="just"/>
            <a:r>
              <a:rPr lang="zh-CN" altLang="en-US" dirty="0" smtClean="0"/>
              <a:t>根据多媒体系统负载决定是否接纳新的请求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多媒体功能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972050" cy="4686300"/>
          </a:xfrm>
        </p:spPr>
        <p:txBody>
          <a:bodyPr rtlCol="0">
            <a:normAutofit/>
          </a:bodyPr>
          <a:lstStyle/>
          <a:p>
            <a:pPr marL="742950" indent="-742950" algn="just" eaLnBrk="1" fontAlgn="auto" hangingPunct="1">
              <a:spcAft>
                <a:spcPts val="0"/>
              </a:spcAft>
              <a:buFont typeface="+mj-ea"/>
              <a:buAutoNum type="circleNumDbPlain" startAt="2"/>
              <a:defRPr/>
            </a:pPr>
            <a:r>
              <a:rPr lang="zh-CN" altLang="en-US" dirty="0" smtClean="0"/>
              <a:t>实时调度</a:t>
            </a:r>
          </a:p>
          <a:p>
            <a:pPr lvl="1">
              <a:defRPr/>
            </a:pPr>
            <a:r>
              <a:rPr lang="zh-CN" altLang="en-US" dirty="0" smtClean="0"/>
              <a:t>视频服务器在播放电影时，处理机必须在截止时间内处理完一帧画面。</a:t>
            </a:r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endParaRPr lang="zh-CN" altLang="en-US" dirty="0"/>
          </a:p>
        </p:txBody>
      </p:sp>
      <p:sp>
        <p:nvSpPr>
          <p:cNvPr id="77829" name="TextBox 4"/>
          <p:cNvSpPr txBox="1">
            <a:spLocks noChangeArrowheads="1"/>
          </p:cNvSpPr>
          <p:nvPr/>
        </p:nvSpPr>
        <p:spPr bwMode="auto">
          <a:xfrm>
            <a:off x="2428875" y="4429125"/>
            <a:ext cx="28575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较严格的、周期性任务。</a:t>
            </a:r>
          </a:p>
        </p:txBody>
      </p:sp>
      <p:pic>
        <p:nvPicPr>
          <p:cNvPr id="77832" name="Picture 8" descr="G:\downloads\091017.15462147_1000X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606216"/>
            <a:ext cx="3418958" cy="506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多媒体功能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742950" indent="-742950" algn="just" eaLnBrk="1" fontAlgn="auto" hangingPunct="1">
              <a:spcAft>
                <a:spcPts val="0"/>
              </a:spcAft>
              <a:buFont typeface="+mj-ea"/>
              <a:buAutoNum type="circleNumDbPlain" startAt="3"/>
              <a:defRPr/>
            </a:pPr>
            <a:r>
              <a:rPr lang="zh-CN" altLang="en-US" dirty="0" smtClean="0"/>
              <a:t>多媒体文件的存储方法</a:t>
            </a:r>
          </a:p>
          <a:p>
            <a:pPr lvl="1">
              <a:defRPr/>
            </a:pPr>
            <a:r>
              <a:rPr lang="zh-CN" altLang="en-US" dirty="0" smtClean="0"/>
              <a:t>要求：快速读取硬盘数据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困难：多媒体多信息来源</a:t>
            </a:r>
          </a:p>
          <a:p>
            <a:pPr lvl="1">
              <a:defRPr/>
            </a:pPr>
            <a:r>
              <a:rPr lang="zh-CN" altLang="en-US" dirty="0" smtClean="0"/>
              <a:t>解决方案：多媒体信息按帧存放，以节省硬盘寻道问题</a:t>
            </a:r>
          </a:p>
          <a:p>
            <a:pPr>
              <a:defRPr/>
            </a:pPr>
            <a:endParaRPr lang="zh-CN" altLang="en-US" dirty="0"/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4276725"/>
            <a:ext cx="85439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多媒体功能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742950" indent="-742950" algn="just" eaLnBrk="1" fontAlgn="auto" hangingPunct="1">
              <a:spcAft>
                <a:spcPts val="0"/>
              </a:spcAft>
              <a:buFont typeface="+mj-ea"/>
              <a:buAutoNum type="circleNumDbPlain" startAt="4"/>
              <a:defRPr/>
            </a:pPr>
            <a:r>
              <a:rPr lang="zh-CN" altLang="en-US" dirty="0" smtClean="0"/>
              <a:t>磁盘调度（</a:t>
            </a:r>
            <a:r>
              <a:rPr lang="en-US" altLang="zh-CN" dirty="0" smtClean="0"/>
              <a:t>HDD</a:t>
            </a:r>
            <a:r>
              <a:rPr lang="zh-CN" altLang="en-US" dirty="0" smtClean="0"/>
              <a:t>）</a:t>
            </a:r>
          </a:p>
          <a:p>
            <a:pPr lvl="1">
              <a:defRPr/>
            </a:pPr>
            <a:r>
              <a:rPr lang="zh-CN" altLang="en-US" dirty="0" smtClean="0"/>
              <a:t>可预测性：电影、电视剧连续播放</a:t>
            </a:r>
          </a:p>
          <a:p>
            <a:pPr lvl="1">
              <a:defRPr/>
            </a:pPr>
            <a:r>
              <a:rPr lang="zh-CN" altLang="en-US" dirty="0" smtClean="0"/>
              <a:t>按磁道顺序处理：多个客户端需要同时访问多部电影，应按照电影在硬盘中的磁道号进行排序，依次访问，以减少磁头移动距离。</a:t>
            </a:r>
          </a:p>
          <a:p>
            <a:pPr eaLnBrk="1" fontAlgn="auto" hangingPunct="1">
              <a:spcAft>
                <a:spcPts val="0"/>
              </a:spcAft>
              <a:buFont typeface="Wingdings 2"/>
              <a:buChar char="ß"/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本章要点回顾</a:t>
            </a:r>
          </a:p>
        </p:txBody>
      </p:sp>
      <p:sp>
        <p:nvSpPr>
          <p:cNvPr id="808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操作系统概述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操作系统的发展历程：</a:t>
            </a:r>
            <a:r>
              <a:rPr lang="zh-CN" altLang="en-US" sz="2800" dirty="0" smtClean="0"/>
              <a:t>未配置、单道批处理、多道批处理、分时、实时</a:t>
            </a:r>
            <a:endParaRPr lang="zh-CN" altLang="en-US" dirty="0" smtClean="0"/>
          </a:p>
          <a:p>
            <a:pPr eaLnBrk="1" hangingPunct="1"/>
            <a:r>
              <a:rPr lang="zh-CN" altLang="en-US" dirty="0" smtClean="0"/>
              <a:t>操作系统的特点：</a:t>
            </a:r>
            <a:r>
              <a:rPr lang="zh-CN" altLang="en-US" sz="2800" dirty="0" smtClean="0"/>
              <a:t>并发、共享、虚拟、异步、多线程、微内核、网络化、多媒体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操作系统的主要功能：</a:t>
            </a:r>
            <a:r>
              <a:rPr lang="zh-CN" altLang="en-US" sz="2800" dirty="0" smtClean="0"/>
              <a:t>处理机管理、存储器管理、设备管理、文件管理、接口 、系统安全管理、网络功能和服务、多媒体功能</a:t>
            </a:r>
            <a:endParaRPr lang="zh-CN" altLang="en-US" dirty="0" smtClean="0"/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Windows 95</a:t>
            </a:r>
            <a:endParaRPr lang="zh-CN" altLang="en-US" smtClean="0"/>
          </a:p>
        </p:txBody>
      </p:sp>
      <p:pic>
        <p:nvPicPr>
          <p:cNvPr id="17412" name="Picture 2" descr="http://cj19890708.h12.badudns.cc/uploadfile/2011/1205/201112051016195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357313"/>
            <a:ext cx="7143750" cy="535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Windows 8</a:t>
            </a:r>
            <a:endParaRPr lang="zh-CN" altLang="en-US" smtClean="0"/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8436" name="Picture 2" descr="http://www.xp600.com/article/uploadpic/2012-3/201232622363049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428750"/>
            <a:ext cx="8461375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进程管理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处理机调度与死锁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内存管理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磁盘和文件系统</a:t>
            </a:r>
          </a:p>
          <a:p>
            <a:r>
              <a:rPr lang="zh-CN" altLang="en-US" dirty="0" smtClean="0"/>
              <a:t>注意：本课程不是教如何用一个具体的操作系统，而是教操作系统的核心原理。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564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章 操作系统导论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dirty="0" smtClean="0"/>
              <a:t>操作系统概述</a:t>
            </a:r>
            <a:endParaRPr lang="en-US" altLang="zh-CN" dirty="0" smtClean="0"/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操作系统的发展历程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操作系统的特点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操作系统的主要功能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2050</TotalTime>
  <Words>1748</Words>
  <Application>Microsoft Office PowerPoint</Application>
  <PresentationFormat>全屏显示(4:3)</PresentationFormat>
  <Paragraphs>279</Paragraphs>
  <Slides>58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59" baseType="lpstr">
      <vt:lpstr>Office 主题​​</vt:lpstr>
      <vt:lpstr>操作系统</vt:lpstr>
      <vt:lpstr>课外作业提交方式</vt:lpstr>
      <vt:lpstr>PowerPoint 演示文稿</vt:lpstr>
      <vt:lpstr>APPLE II 内置BASIC解释器</vt:lpstr>
      <vt:lpstr>DOS</vt:lpstr>
      <vt:lpstr>Windows 95</vt:lpstr>
      <vt:lpstr>Windows 8</vt:lpstr>
      <vt:lpstr>课程内容</vt:lpstr>
      <vt:lpstr>第1章 操作系统导论</vt:lpstr>
      <vt:lpstr>计算机系统的逻辑结构</vt:lpstr>
      <vt:lpstr>操作系统的作用</vt:lpstr>
      <vt:lpstr>操作系统的目标</vt:lpstr>
      <vt:lpstr>推动操作系统发展的动力</vt:lpstr>
      <vt:lpstr>操作系统导论</vt:lpstr>
      <vt:lpstr>操作系统的发展历程</vt:lpstr>
      <vt:lpstr>未配置操作系统的计算机系统</vt:lpstr>
      <vt:lpstr>未配置操作系统的计算机系统</vt:lpstr>
      <vt:lpstr>单道批处理系统</vt:lpstr>
      <vt:lpstr>单道批处理系统的特点</vt:lpstr>
      <vt:lpstr>多道批处理系统</vt:lpstr>
      <vt:lpstr>多道批处理系统的特点</vt:lpstr>
      <vt:lpstr>多道批处理系统需要解决的问题</vt:lpstr>
      <vt:lpstr>分时系统</vt:lpstr>
      <vt:lpstr>实时系统</vt:lpstr>
      <vt:lpstr>实时系统的类型</vt:lpstr>
      <vt:lpstr>实时任务的类型</vt:lpstr>
      <vt:lpstr>操作系统导论</vt:lpstr>
      <vt:lpstr>操作系统的特点</vt:lpstr>
      <vt:lpstr>并发</vt:lpstr>
      <vt:lpstr>共享</vt:lpstr>
      <vt:lpstr>虚拟</vt:lpstr>
      <vt:lpstr>异步</vt:lpstr>
      <vt:lpstr>多线程</vt:lpstr>
      <vt:lpstr>微内核</vt:lpstr>
      <vt:lpstr>网络化</vt:lpstr>
      <vt:lpstr>多媒体</vt:lpstr>
      <vt:lpstr>操作系统导论</vt:lpstr>
      <vt:lpstr>操作系统的主要功能</vt:lpstr>
      <vt:lpstr>处理机管理</vt:lpstr>
      <vt:lpstr>处理机管理的具体内容</vt:lpstr>
      <vt:lpstr>存储器管理</vt:lpstr>
      <vt:lpstr>存储器管理的具体内容</vt:lpstr>
      <vt:lpstr>设备管理</vt:lpstr>
      <vt:lpstr>设备管理的具体内容</vt:lpstr>
      <vt:lpstr>文件管理</vt:lpstr>
      <vt:lpstr>文件管理的具体内容</vt:lpstr>
      <vt:lpstr>接口</vt:lpstr>
      <vt:lpstr>系统安全功能</vt:lpstr>
      <vt:lpstr>系统安全功能</vt:lpstr>
      <vt:lpstr>系统安全功能</vt:lpstr>
      <vt:lpstr>系统安全功能</vt:lpstr>
      <vt:lpstr>网络功能和服务</vt:lpstr>
      <vt:lpstr>网络功能和服务</vt:lpstr>
      <vt:lpstr>多媒体功能</vt:lpstr>
      <vt:lpstr>多媒体功能</vt:lpstr>
      <vt:lpstr>多媒体功能</vt:lpstr>
      <vt:lpstr>多媒体功能</vt:lpstr>
      <vt:lpstr>本章要点回顾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1、操作系统导论</dc:title>
  <dc:creator>Administrator</dc:creator>
  <cp:lastModifiedBy>jgxy</cp:lastModifiedBy>
  <cp:revision>160</cp:revision>
  <dcterms:created xsi:type="dcterms:W3CDTF">2011-09-02T03:20:41Z</dcterms:created>
  <dcterms:modified xsi:type="dcterms:W3CDTF">2016-09-07T10:11:09Z</dcterms:modified>
</cp:coreProperties>
</file>